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6930A2-59D8-4647-B415-60C02066B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21B2FE9-56A6-4CB0-A660-B3CCB4EDC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1FB063-EE69-4892-873D-FBCAC22BD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4677D9-62E5-4ACC-838B-8CC5E91EE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078C6A-5708-40BB-874A-F6426B853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3666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9B1198-6BD7-47B0-A2CB-E3494660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9EBF022-9573-4559-B2B5-5442096FF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3E3E2FA-7732-4F7C-B732-137B59C39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1AEBD9-FD60-4F1A-A8A7-7982D324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D633BE-74CB-4E3F-89B0-205A2853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3000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B7EBF91-5640-4E7E-8DB4-BFF48F0BC7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951AB-266E-418A-9628-D145D2E74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617CF6-9C55-4122-9ED8-0BC206A9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8DD84C-9077-4DBB-8784-F572A8C3F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508EFC-FCE9-4A1F-AD40-D48E414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3217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BEA75-FFF1-409E-988D-64E9B37E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3757D0-9E38-4B74-9249-828EF100B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A810BC-5B48-41D3-B5A3-9AAED21B0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CC0048-C770-4291-9B4C-0D2CD507E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B3EE79-743C-4329-A58A-063379FE9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80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2C12B1-9331-4161-89B7-FAE45B34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A0F7D96-6AA6-4AF6-AC6C-443E62226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9814A1-B571-4352-8336-B0A6AE653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AE57A6-2736-46BF-A668-771A3CE96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AE1D26-591C-47FE-A5A5-D5A0E204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1024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98C81C-BC18-4B8B-8394-F991881F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171C5A-0BFF-4391-9385-9F35DB984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99E9475-582D-449F-B9F5-D23A79075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076FF3-17BB-44EE-A25C-ECD480AEF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3DA052-59D7-476C-8F85-B196536B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7CDF47-3343-42FE-B550-5B9AF5EC0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9040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30534E-F824-4828-B02F-DC9C451D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667A9CA-9B13-470F-A417-C8CB4F182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BC6A13D-A9FA-4F3E-A14D-B800D4A3B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04C54A5-EBCF-490C-A388-B8712D96D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E0C16BD-3F76-40FD-8BA6-32DDFC4A93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4C9C110-89BA-4E74-ADBF-6293F1FD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8399B73-5BAA-4E61-A61D-E262D2CB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3148A28-7A82-4877-BDC5-150A48FC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4667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85F0D6-FC5E-47B4-A1FF-7EF80508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C5E3E4-AFD4-4A0A-85A1-F300E686F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D2AA457-20A5-48E7-8858-267BE1DE3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90C4AA-7CC3-4EB5-B696-E640DFEA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750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BDFB8F8-AE6A-436B-A64F-4FA2129F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3A7A216-19D4-4196-A235-824C7524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6F504B-9C9A-4480-8175-8E0C7253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8612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2B434E-7CC0-4EC1-A65E-84351E3F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D05D20-4297-47C9-8C65-B7990A1C3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267800-521D-4667-A400-913CF0885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123BD06-C62E-40AB-9EF9-EF7ABD4B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2B7E365-A219-46DE-97D1-629151ADD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DBD211D-436C-42A0-9587-C4174904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1059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E29CDC-D72E-4EB3-A6F4-A2D16F108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E0A263B-DBF0-4F20-808F-AEBC11967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84E555E-12B1-4F1A-953C-07C80C4B3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0DFF23-0929-442F-8C56-A470AB8E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574D956-596C-4651-B373-F726E5B09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71C3348-6804-46A6-8AA2-38103A5D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2027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D30835-A208-4443-9CDC-3C0A2707F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77AD2CA-91BB-43C0-830C-0241D2A25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AB1530-5DD4-4CBC-B2AD-7CCB4EFA3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CC0E1-0753-4854-BF4D-C0AAE89A6657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8C0A413-D58F-4431-9364-0512416A3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C3E245-88B9-41F2-BD7D-5D872C8E6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835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11" Type="http://schemas.openxmlformats.org/officeDocument/2006/relationships/image" Target="../media/image45.jpg"/><Relationship Id="rId5" Type="http://schemas.openxmlformats.org/officeDocument/2006/relationships/image" Target="../media/image39.jpg"/><Relationship Id="rId10" Type="http://schemas.openxmlformats.org/officeDocument/2006/relationships/image" Target="../media/image44.jpg"/><Relationship Id="rId4" Type="http://schemas.openxmlformats.org/officeDocument/2006/relationships/image" Target="../media/image38.jp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307174-5486-4083-A809-F180D853D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553" y="-61406"/>
            <a:ext cx="10515599" cy="699995"/>
          </a:xfrm>
        </p:spPr>
        <p:txBody>
          <a:bodyPr>
            <a:normAutofit/>
          </a:bodyPr>
          <a:lstStyle/>
          <a:p>
            <a:pPr algn="l"/>
            <a:r>
              <a:rPr lang="it-IT" sz="3200" dirty="0">
                <a:solidFill>
                  <a:schemeClr val="accent5">
                    <a:lumMod val="75000"/>
                  </a:schemeClr>
                </a:solidFill>
              </a:rPr>
              <a:t>Progettazione E Implementazione di Sistemi Software In Rete</a:t>
            </a:r>
          </a:p>
        </p:txBody>
      </p:sp>
      <p:pic>
        <p:nvPicPr>
          <p:cNvPr id="5" name="Immagine 4" descr="Immagine che contiene acquario, serbatoio, pianta&#10;&#10;Descrizione generata automaticamente">
            <a:extLst>
              <a:ext uri="{FF2B5EF4-FFF2-40B4-BE49-F238E27FC236}">
                <a16:creationId xmlns:a16="http://schemas.microsoft.com/office/drawing/2014/main" id="{2ECFF009-D622-4FAB-AB7C-4A71530ED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017" y="2218473"/>
            <a:ext cx="5143500" cy="4126521"/>
          </a:xfrm>
          <a:prstGeom prst="rect">
            <a:avLst/>
          </a:prstGeom>
        </p:spPr>
      </p:pic>
      <p:pic>
        <p:nvPicPr>
          <p:cNvPr id="7" name="Immagine 6" descr="Immagine che contiene serbatoio, acquario, fondale oceanico&#10;&#10;Descrizione generata automaticamente">
            <a:extLst>
              <a:ext uri="{FF2B5EF4-FFF2-40B4-BE49-F238E27FC236}">
                <a16:creationId xmlns:a16="http://schemas.microsoft.com/office/drawing/2014/main" id="{51FDE281-B82E-429D-8C68-455B8DFDF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241" y="1005821"/>
            <a:ext cx="2886566" cy="3438525"/>
          </a:xfrm>
          <a:prstGeom prst="rect">
            <a:avLst/>
          </a:prstGeom>
        </p:spPr>
      </p:pic>
      <p:pic>
        <p:nvPicPr>
          <p:cNvPr id="9" name="Immagine 8" descr="Immagine che contiene acquario, serbatoio, fondale oceanico&#10;&#10;Descrizione generata automaticamente">
            <a:extLst>
              <a:ext uri="{FF2B5EF4-FFF2-40B4-BE49-F238E27FC236}">
                <a16:creationId xmlns:a16="http://schemas.microsoft.com/office/drawing/2014/main" id="{36860BBA-7F3D-4B00-A371-9AE8877D4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" y="1858878"/>
            <a:ext cx="2764155" cy="314024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E70B468-92C2-4221-8E0C-D31A994987DE}"/>
              </a:ext>
            </a:extLst>
          </p:cNvPr>
          <p:cNvSpPr txBox="1"/>
          <p:nvPr/>
        </p:nvSpPr>
        <p:spPr>
          <a:xfrm>
            <a:off x="169268" y="6407408"/>
            <a:ext cx="4049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Morando Matteo 20029404 – Fornasiero Andrea 20031994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375EE06-7B89-4308-9B02-88E92B6D2B8D}"/>
              </a:ext>
            </a:extLst>
          </p:cNvPr>
          <p:cNvSpPr txBox="1"/>
          <p:nvPr/>
        </p:nvSpPr>
        <p:spPr>
          <a:xfrm>
            <a:off x="11787910" y="6457176"/>
            <a:ext cx="51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857D927-A430-4B8C-9BDF-A275D1AD3DFC}"/>
              </a:ext>
            </a:extLst>
          </p:cNvPr>
          <p:cNvSpPr txBox="1"/>
          <p:nvPr/>
        </p:nvSpPr>
        <p:spPr>
          <a:xfrm>
            <a:off x="169268" y="5820915"/>
            <a:ext cx="132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Anno Accademico 2020/2021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58202494-49E1-4282-871F-5360F1512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93" y="638589"/>
            <a:ext cx="1265631" cy="979996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53B6D7BF-D598-40CC-A114-2F51ACC5BD14}"/>
              </a:ext>
            </a:extLst>
          </p:cNvPr>
          <p:cNvSpPr/>
          <p:nvPr/>
        </p:nvSpPr>
        <p:spPr>
          <a:xfrm>
            <a:off x="3615028" y="935548"/>
            <a:ext cx="44230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My </a:t>
            </a:r>
            <a:r>
              <a:rPr lang="it-IT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Acquarium</a:t>
            </a:r>
            <a:endParaRPr lang="it-IT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4" name="Immagine 23" descr="Immagine che contiene serbatoio, acquario&#10;&#10;Descrizione generata automaticamente">
            <a:extLst>
              <a:ext uri="{FF2B5EF4-FFF2-40B4-BE49-F238E27FC236}">
                <a16:creationId xmlns:a16="http://schemas.microsoft.com/office/drawing/2014/main" id="{9E958982-4CF2-4FFA-9710-FC0A2DA39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779" y="4811578"/>
            <a:ext cx="1845945" cy="183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7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16A01B-F99D-476E-8351-18E602145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-1873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Reattori Acquario Marino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6C20FD-3273-4739-AD4C-362A7F21ED0D}"/>
              </a:ext>
            </a:extLst>
          </p:cNvPr>
          <p:cNvSpPr txBox="1"/>
          <p:nvPr/>
        </p:nvSpPr>
        <p:spPr>
          <a:xfrm>
            <a:off x="852255" y="1071492"/>
            <a:ext cx="333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Reattore di calcio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493049-575B-4510-B316-0D17E4DDA763}"/>
              </a:ext>
            </a:extLst>
          </p:cNvPr>
          <p:cNvSpPr txBox="1"/>
          <p:nvPr/>
        </p:nvSpPr>
        <p:spPr>
          <a:xfrm>
            <a:off x="390617" y="5058324"/>
            <a:ext cx="33380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E’ un apparecchio in grado di sciogliere del granulato calcareo e arricchire in questo modo l’acqua dell’acquario con ioni di calcio e idrogeno carbonato.</a:t>
            </a:r>
          </a:p>
          <a:p>
            <a:r>
              <a:rPr lang="it-IT" sz="1400" dirty="0"/>
              <a:t>E’ utilizzato in acquari di grandi dimensioni.</a:t>
            </a:r>
          </a:p>
        </p:txBody>
      </p:sp>
      <p:pic>
        <p:nvPicPr>
          <p:cNvPr id="6" name="Immagine 5" descr="Immagine che contiene utensile da cucina&#10;&#10;Descrizione generata automaticamente">
            <a:extLst>
              <a:ext uri="{FF2B5EF4-FFF2-40B4-BE49-F238E27FC236}">
                <a16:creationId xmlns:a16="http://schemas.microsoft.com/office/drawing/2014/main" id="{984E1BF8-68DF-4C6D-A2B4-A6090F3CF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50" y="1821311"/>
            <a:ext cx="2791750" cy="2857500"/>
          </a:xfrm>
          <a:prstGeom prst="rect">
            <a:avLst/>
          </a:prstGeom>
        </p:spPr>
      </p:pic>
      <p:pic>
        <p:nvPicPr>
          <p:cNvPr id="8" name="Immagine 7" descr="Immagine che contiene interni, plastica, elettrodomestico, robot da cucina&#10;&#10;Descrizione generata automaticamente">
            <a:extLst>
              <a:ext uri="{FF2B5EF4-FFF2-40B4-BE49-F238E27FC236}">
                <a16:creationId xmlns:a16="http://schemas.microsoft.com/office/drawing/2014/main" id="{FBCEAC71-1931-415F-9DCD-98E4AD61A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797" y="1743410"/>
            <a:ext cx="3058264" cy="316061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A24BCD0-734F-471C-A12C-7D5F4689D5D8}"/>
              </a:ext>
            </a:extLst>
          </p:cNvPr>
          <p:cNvSpPr txBox="1"/>
          <p:nvPr/>
        </p:nvSpPr>
        <p:spPr>
          <a:xfrm>
            <a:off x="8001744" y="1051031"/>
            <a:ext cx="22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Reattori ad alghe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77C8C73-016D-4174-A9E3-B1CC7A42C751}"/>
              </a:ext>
            </a:extLst>
          </p:cNvPr>
          <p:cNvSpPr txBox="1"/>
          <p:nvPr/>
        </p:nvSpPr>
        <p:spPr>
          <a:xfrm>
            <a:off x="7188605" y="5227069"/>
            <a:ext cx="38279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Servono per mantenere a zero o a livelli molto bassi i fosfati e silicati in acquario di tipo reef e contrastare le alghe indesiderate con l’ausilio delle macroalghe coltivate al suo interno.</a:t>
            </a:r>
          </a:p>
          <a:p>
            <a:r>
              <a:rPr lang="it-IT" sz="1400" dirty="0"/>
              <a:t>Sono utilizzati in acquari di grandi dimensioni.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54446C-014E-4419-93F1-68C745B5A574}"/>
              </a:ext>
            </a:extLst>
          </p:cNvPr>
          <p:cNvSpPr txBox="1"/>
          <p:nvPr/>
        </p:nvSpPr>
        <p:spPr>
          <a:xfrm>
            <a:off x="11721483" y="6531436"/>
            <a:ext cx="47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7766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70D00B-9B23-4AE1-9A87-20FCE620A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38" y="-2540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Illuminazione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D8B8AA-295D-40AF-B68D-B04E1856F4E2}"/>
              </a:ext>
            </a:extLst>
          </p:cNvPr>
          <p:cNvSpPr txBox="1"/>
          <p:nvPr/>
        </p:nvSpPr>
        <p:spPr>
          <a:xfrm>
            <a:off x="1911709" y="1166719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Lampade Led, Neon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857378-CAD1-444B-98EB-4170B47EB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22" y="1802867"/>
            <a:ext cx="3180523" cy="22959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18CE9A2-CD72-4788-B663-6564728A3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57" y="2496783"/>
            <a:ext cx="2415209" cy="222444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ED6AF2-5F6F-454D-838E-8852AA2C2271}"/>
              </a:ext>
            </a:extLst>
          </p:cNvPr>
          <p:cNvSpPr txBox="1"/>
          <p:nvPr/>
        </p:nvSpPr>
        <p:spPr>
          <a:xfrm>
            <a:off x="1911709" y="4365623"/>
            <a:ext cx="2744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 luce nell’acquario è indispensabile in quanto  stimola l’attività dei pesci e fornisce alle piante l’energia per la fotosintesi clorofilliana.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AAAF62-5DA6-4232-8CAA-66564280EAF2}"/>
              </a:ext>
            </a:extLst>
          </p:cNvPr>
          <p:cNvSpPr txBox="1"/>
          <p:nvPr/>
        </p:nvSpPr>
        <p:spPr>
          <a:xfrm>
            <a:off x="11776193" y="6488668"/>
            <a:ext cx="57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E5219C5-2D82-4C88-AFD8-8C40439F1482}"/>
              </a:ext>
            </a:extLst>
          </p:cNvPr>
          <p:cNvSpPr txBox="1"/>
          <p:nvPr/>
        </p:nvSpPr>
        <p:spPr>
          <a:xfrm>
            <a:off x="7729874" y="1899035"/>
            <a:ext cx="214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Esempio lampada per acquari senza coperchio.</a:t>
            </a:r>
          </a:p>
        </p:txBody>
      </p:sp>
    </p:spTree>
    <p:extLst>
      <p:ext uri="{BB962C8B-B14F-4D97-AF65-F5344CB8AC3E}">
        <p14:creationId xmlns:p14="http://schemas.microsoft.com/office/powerpoint/2010/main" val="100998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8459D-AC96-4FF2-98AD-8AE7A02A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8" y="-1142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Deionizzatore: Osmosi Inversa + Impianto di Osmosi</a:t>
            </a:r>
          </a:p>
        </p:txBody>
      </p:sp>
      <p:pic>
        <p:nvPicPr>
          <p:cNvPr id="5" name="Immagine 4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B61AD951-2AE5-4349-83F9-36DF8796E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57" y="1226931"/>
            <a:ext cx="2995051" cy="35736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3E7D701-E749-43D5-83B4-85CFF8158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48" y="1226931"/>
            <a:ext cx="4338203" cy="377687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FCC2AD-133D-4D11-969F-2EA351D95F05}"/>
              </a:ext>
            </a:extLst>
          </p:cNvPr>
          <p:cNvSpPr txBox="1"/>
          <p:nvPr/>
        </p:nvSpPr>
        <p:spPr>
          <a:xfrm>
            <a:off x="616225" y="5277678"/>
            <a:ext cx="3916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L’Osmosi inversa elimina le particelle inquinanti  assicurando così l’assoluta purezza batteriologica dell’acqua.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F34D03-FDDA-4C86-811A-403137228C21}"/>
              </a:ext>
            </a:extLst>
          </p:cNvPr>
          <p:cNvSpPr txBox="1"/>
          <p:nvPr/>
        </p:nvSpPr>
        <p:spPr>
          <a:xfrm>
            <a:off x="7191324" y="5400788"/>
            <a:ext cx="4661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Impianto di Osmosi è una purificazione dell’acqua che filtra i sali minerali presenti nell’acqua ed elimina i batteri.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3A754B8-2EF1-4A0E-B937-730D047AD86E}"/>
              </a:ext>
            </a:extLst>
          </p:cNvPr>
          <p:cNvSpPr txBox="1"/>
          <p:nvPr/>
        </p:nvSpPr>
        <p:spPr>
          <a:xfrm>
            <a:off x="11796091" y="6492458"/>
            <a:ext cx="791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0784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4388C7-2DD8-444E-ACCE-73D8674E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76" y="-1961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Decorazioni Acquari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6368E2A-675C-45EF-8C65-327B5932B71E}"/>
              </a:ext>
            </a:extLst>
          </p:cNvPr>
          <p:cNvSpPr txBox="1"/>
          <p:nvPr/>
        </p:nvSpPr>
        <p:spPr>
          <a:xfrm>
            <a:off x="451443" y="840770"/>
            <a:ext cx="372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Decorazioni Acquario Tropicale (Dolce)</a:t>
            </a:r>
          </a:p>
        </p:txBody>
      </p:sp>
      <p:pic>
        <p:nvPicPr>
          <p:cNvPr id="6" name="Immagine 5" descr="Immagine che contiene fiore, pianta, giardino&#10;&#10;Descrizione generata automaticamente">
            <a:extLst>
              <a:ext uri="{FF2B5EF4-FFF2-40B4-BE49-F238E27FC236}">
                <a16:creationId xmlns:a16="http://schemas.microsoft.com/office/drawing/2014/main" id="{521AA806-6BAF-4CA5-B6DE-977140F77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5" y="1604123"/>
            <a:ext cx="1348298" cy="1544531"/>
          </a:xfrm>
          <a:prstGeom prst="rect">
            <a:avLst/>
          </a:prstGeom>
        </p:spPr>
      </p:pic>
      <p:pic>
        <p:nvPicPr>
          <p:cNvPr id="8" name="Immagine 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35D3B2C7-402C-4F1D-8E59-F05D798A9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287" y="1721425"/>
            <a:ext cx="1717606" cy="1309925"/>
          </a:xfrm>
          <a:prstGeom prst="rect">
            <a:avLst/>
          </a:prstGeom>
        </p:spPr>
      </p:pic>
      <p:pic>
        <p:nvPicPr>
          <p:cNvPr id="10" name="Immagine 9" descr="Immagine che contiene albero, pianta&#10;&#10;Descrizione generata automaticamente">
            <a:extLst>
              <a:ext uri="{FF2B5EF4-FFF2-40B4-BE49-F238E27FC236}">
                <a16:creationId xmlns:a16="http://schemas.microsoft.com/office/drawing/2014/main" id="{627EC485-8E23-45D7-9DBB-17A886241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5" y="5155300"/>
            <a:ext cx="1590611" cy="1542221"/>
          </a:xfrm>
          <a:prstGeom prst="rect">
            <a:avLst/>
          </a:prstGeom>
        </p:spPr>
      </p:pic>
      <p:pic>
        <p:nvPicPr>
          <p:cNvPr id="12" name="Immagine 11" descr="Immagine che contiene roccia, natura, pietra&#10;&#10;Descrizione generata automaticamente">
            <a:extLst>
              <a:ext uri="{FF2B5EF4-FFF2-40B4-BE49-F238E27FC236}">
                <a16:creationId xmlns:a16="http://schemas.microsoft.com/office/drawing/2014/main" id="{87D57777-6E00-4177-96C0-670B8BDF0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68" y="3506089"/>
            <a:ext cx="1982222" cy="131817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3B50EC3-543B-4D2B-A3A8-0D9B6325C1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581" y="5173449"/>
            <a:ext cx="1249017" cy="154222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CDC1B50-24ED-4EDD-8EB8-7F3261944719}"/>
              </a:ext>
            </a:extLst>
          </p:cNvPr>
          <p:cNvSpPr txBox="1"/>
          <p:nvPr/>
        </p:nvSpPr>
        <p:spPr>
          <a:xfrm>
            <a:off x="8063909" y="821336"/>
            <a:ext cx="337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Decorazioni Acquario Marino</a:t>
            </a:r>
          </a:p>
        </p:txBody>
      </p:sp>
      <p:pic>
        <p:nvPicPr>
          <p:cNvPr id="17" name="Immagine 16" descr="Immagine che contiene piatto&#10;&#10;Descrizione generata automaticamente">
            <a:extLst>
              <a:ext uri="{FF2B5EF4-FFF2-40B4-BE49-F238E27FC236}">
                <a16:creationId xmlns:a16="http://schemas.microsoft.com/office/drawing/2014/main" id="{1315F000-FDF8-4FD1-9DB0-047BC38699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605" y="1534930"/>
            <a:ext cx="1137104" cy="2022707"/>
          </a:xfrm>
          <a:prstGeom prst="rect">
            <a:avLst/>
          </a:prstGeom>
        </p:spPr>
      </p:pic>
      <p:pic>
        <p:nvPicPr>
          <p:cNvPr id="19" name="Immagine 18" descr="Immagine che contiene fiore, pianta, bouquet&#10;&#10;Descrizione generata automaticamente">
            <a:extLst>
              <a:ext uri="{FF2B5EF4-FFF2-40B4-BE49-F238E27FC236}">
                <a16:creationId xmlns:a16="http://schemas.microsoft.com/office/drawing/2014/main" id="{CC8BE997-B7F3-454C-8C88-ADA9B04172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09" y="1566834"/>
            <a:ext cx="1590611" cy="1852594"/>
          </a:xfrm>
          <a:prstGeom prst="rect">
            <a:avLst/>
          </a:prstGeom>
        </p:spPr>
      </p:pic>
      <p:pic>
        <p:nvPicPr>
          <p:cNvPr id="21" name="Immagine 20" descr="Immagine che contiene celenterato, pianta, corallo&#10;&#10;Descrizione generata automaticamente">
            <a:extLst>
              <a:ext uri="{FF2B5EF4-FFF2-40B4-BE49-F238E27FC236}">
                <a16:creationId xmlns:a16="http://schemas.microsoft.com/office/drawing/2014/main" id="{5EB70C08-A109-4867-922E-CE7C17E8E6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169" y="3795594"/>
            <a:ext cx="1302389" cy="130238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4A9D3425-0E8D-45A4-ADBD-782631553F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0" y="3847835"/>
            <a:ext cx="1197906" cy="1197906"/>
          </a:xfrm>
          <a:prstGeom prst="rect">
            <a:avLst/>
          </a:prstGeom>
        </p:spPr>
      </p:pic>
      <p:pic>
        <p:nvPicPr>
          <p:cNvPr id="25" name="Immagine 24" descr="Immagine che contiene invertebrato, stella marina, echinoderma, parecchi&#10;&#10;Descrizione generata automaticamente">
            <a:extLst>
              <a:ext uri="{FF2B5EF4-FFF2-40B4-BE49-F238E27FC236}">
                <a16:creationId xmlns:a16="http://schemas.microsoft.com/office/drawing/2014/main" id="{83B92F96-7439-4555-A30F-0B10233938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442" y="5364933"/>
            <a:ext cx="1590611" cy="1302390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A5251FC-99A5-439E-94FE-1C4BD4CB0B9D}"/>
              </a:ext>
            </a:extLst>
          </p:cNvPr>
          <p:cNvSpPr txBox="1"/>
          <p:nvPr/>
        </p:nvSpPr>
        <p:spPr>
          <a:xfrm>
            <a:off x="4572988" y="3385466"/>
            <a:ext cx="300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Le decorazioni degli Acquari Marini e Tropicali ricreano il paesaggio naturale.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0F46F0F-C3B5-48A8-9FA1-BB1390196C4F}"/>
              </a:ext>
            </a:extLst>
          </p:cNvPr>
          <p:cNvSpPr txBox="1"/>
          <p:nvPr/>
        </p:nvSpPr>
        <p:spPr>
          <a:xfrm>
            <a:off x="11763375" y="6488668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056530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606411-25F9-47D1-B478-15E029163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6825" y="-1668462"/>
            <a:ext cx="9144000" cy="2387600"/>
          </a:xfrm>
        </p:spPr>
        <p:txBody>
          <a:bodyPr>
            <a:normAutofit/>
          </a:bodyPr>
          <a:lstStyle/>
          <a:p>
            <a:r>
              <a:rPr lang="it-IT" sz="4000" dirty="0"/>
              <a:t>Tipologie di Pesci di Acqua Dolce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8FDD6E-1186-4A2C-AD88-1FEBFAD69716}"/>
              </a:ext>
            </a:extLst>
          </p:cNvPr>
          <p:cNvSpPr txBox="1"/>
          <p:nvPr/>
        </p:nvSpPr>
        <p:spPr>
          <a:xfrm>
            <a:off x="4047930" y="1009620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Senza l’utilizzo di un Riscaldatore </a:t>
            </a:r>
          </a:p>
        </p:txBody>
      </p:sp>
      <p:pic>
        <p:nvPicPr>
          <p:cNvPr id="6" name="Immagine 5" descr="Immagine che contiene pesce, malacopteri, colorato&#10;&#10;Descrizione generata automaticamente">
            <a:extLst>
              <a:ext uri="{FF2B5EF4-FFF2-40B4-BE49-F238E27FC236}">
                <a16:creationId xmlns:a16="http://schemas.microsoft.com/office/drawing/2014/main" id="{0F3B0605-473D-4BAB-BF5E-DFFC3C01F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" y="1700212"/>
            <a:ext cx="2143125" cy="2143125"/>
          </a:xfrm>
          <a:prstGeom prst="rect">
            <a:avLst/>
          </a:prstGeom>
        </p:spPr>
      </p:pic>
      <p:pic>
        <p:nvPicPr>
          <p:cNvPr id="8" name="Immagine 7" descr="Immagine che contiene pesce, malacopteri&#10;&#10;Descrizione generata automaticamente">
            <a:extLst>
              <a:ext uri="{FF2B5EF4-FFF2-40B4-BE49-F238E27FC236}">
                <a16:creationId xmlns:a16="http://schemas.microsoft.com/office/drawing/2014/main" id="{D1042CC7-4470-4E61-A3BC-65BA3F778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366" y="1504950"/>
            <a:ext cx="2804918" cy="1995486"/>
          </a:xfrm>
          <a:prstGeom prst="rect">
            <a:avLst/>
          </a:prstGeom>
        </p:spPr>
      </p:pic>
      <p:pic>
        <p:nvPicPr>
          <p:cNvPr id="10" name="Immagine 9" descr="Immagine che contiene uccello, terra, esterni, erba&#10;&#10;Descrizione generata automaticamente">
            <a:extLst>
              <a:ext uri="{FF2B5EF4-FFF2-40B4-BE49-F238E27FC236}">
                <a16:creationId xmlns:a16="http://schemas.microsoft.com/office/drawing/2014/main" id="{47F087FC-8D9D-4FBD-AB74-3B3277225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87" y="4503182"/>
            <a:ext cx="2733675" cy="180080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AC074C1-A636-4B3A-8DCC-CA1F3A563E0E}"/>
              </a:ext>
            </a:extLst>
          </p:cNvPr>
          <p:cNvSpPr txBox="1"/>
          <p:nvPr/>
        </p:nvSpPr>
        <p:spPr>
          <a:xfrm>
            <a:off x="595312" y="4133850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Carassius Auratus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68024C9-E4DE-47E4-9A85-F36547DD64E1}"/>
              </a:ext>
            </a:extLst>
          </p:cNvPr>
          <p:cNvSpPr txBox="1"/>
          <p:nvPr/>
        </p:nvSpPr>
        <p:spPr>
          <a:xfrm>
            <a:off x="9320212" y="717232"/>
            <a:ext cx="2181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Pethia Conchonius (Barbo Rosa)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15E37F-EA0A-4CBB-AB59-997459E42742}"/>
              </a:ext>
            </a:extLst>
          </p:cNvPr>
          <p:cNvSpPr txBox="1"/>
          <p:nvPr/>
        </p:nvSpPr>
        <p:spPr>
          <a:xfrm>
            <a:off x="4962525" y="3982623"/>
            <a:ext cx="264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Oryzias Woworae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AFB82A-24A7-4FD4-8C7D-C329E3EAB115}"/>
              </a:ext>
            </a:extLst>
          </p:cNvPr>
          <p:cNvSpPr txBox="1"/>
          <p:nvPr/>
        </p:nvSpPr>
        <p:spPr>
          <a:xfrm>
            <a:off x="4033642" y="1926983"/>
            <a:ext cx="392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Alcuni esempi di pesci che possono vivere in acquario o anche in laghetti senza l’utilizzo di un riscaldatore.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5E70DDB-9B7D-4C31-9DFE-B4CFCF3A8409}"/>
              </a:ext>
            </a:extLst>
          </p:cNvPr>
          <p:cNvSpPr txBox="1"/>
          <p:nvPr/>
        </p:nvSpPr>
        <p:spPr>
          <a:xfrm>
            <a:off x="11737084" y="6488668"/>
            <a:ext cx="58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994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786E1-776E-42E3-88F0-FE33D0EAC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175" y="-1677987"/>
            <a:ext cx="9144000" cy="2387600"/>
          </a:xfrm>
        </p:spPr>
        <p:txBody>
          <a:bodyPr>
            <a:normAutofit/>
          </a:bodyPr>
          <a:lstStyle/>
          <a:p>
            <a:r>
              <a:rPr lang="it-IT" sz="3200" dirty="0"/>
              <a:t>Tipologie di Pesci Acqua Dolce con Riscaldatore</a:t>
            </a:r>
          </a:p>
        </p:txBody>
      </p:sp>
      <p:pic>
        <p:nvPicPr>
          <p:cNvPr id="5" name="Immagine 4" descr="Immagine che contiene serbatoio, acquario, fondale oceanico&#10;&#10;Descrizione generata automaticamente">
            <a:extLst>
              <a:ext uri="{FF2B5EF4-FFF2-40B4-BE49-F238E27FC236}">
                <a16:creationId xmlns:a16="http://schemas.microsoft.com/office/drawing/2014/main" id="{D04601BC-CA34-4AE9-96B6-9A159EF8F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5" y="1426264"/>
            <a:ext cx="2431774" cy="1823831"/>
          </a:xfrm>
          <a:prstGeom prst="rect">
            <a:avLst/>
          </a:prstGeom>
        </p:spPr>
      </p:pic>
      <p:pic>
        <p:nvPicPr>
          <p:cNvPr id="7" name="Immagine 6" descr="Immagine che contiene pesce, malacopteri, serbatoio, arancia&#10;&#10;Descrizione generata automaticamente">
            <a:extLst>
              <a:ext uri="{FF2B5EF4-FFF2-40B4-BE49-F238E27FC236}">
                <a16:creationId xmlns:a16="http://schemas.microsoft.com/office/drawing/2014/main" id="{004B4A7E-2981-4A2E-9158-5BA524860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840" y="1252330"/>
            <a:ext cx="2176670" cy="2176670"/>
          </a:xfrm>
          <a:prstGeom prst="rect">
            <a:avLst/>
          </a:prstGeom>
        </p:spPr>
      </p:pic>
      <p:pic>
        <p:nvPicPr>
          <p:cNvPr id="9" name="Immagine 8" descr="Immagine che contiene albero, esterni, colorato, pesce&#10;&#10;Descrizione generata automaticamente">
            <a:extLst>
              <a:ext uri="{FF2B5EF4-FFF2-40B4-BE49-F238E27FC236}">
                <a16:creationId xmlns:a16="http://schemas.microsoft.com/office/drawing/2014/main" id="{6A4E561D-379F-480D-8D9B-C157F72E5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8" y="4182100"/>
            <a:ext cx="3098094" cy="171291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ED50AA-00F9-4722-9868-3A6854DF02C7}"/>
              </a:ext>
            </a:extLst>
          </p:cNvPr>
          <p:cNvSpPr txBox="1"/>
          <p:nvPr/>
        </p:nvSpPr>
        <p:spPr>
          <a:xfrm>
            <a:off x="440635" y="3550596"/>
            <a:ext cx="243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Poecilia Reticulata (Guppy)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33D622-9C3A-48F5-9A73-B159C448FB23}"/>
              </a:ext>
            </a:extLst>
          </p:cNvPr>
          <p:cNvSpPr txBox="1"/>
          <p:nvPr/>
        </p:nvSpPr>
        <p:spPr>
          <a:xfrm>
            <a:off x="4487967" y="6118097"/>
            <a:ext cx="2968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Paracheirodon Innesi (Neon)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2C8CF33-9611-4E15-8747-CF90F0E79813}"/>
              </a:ext>
            </a:extLst>
          </p:cNvPr>
          <p:cNvSpPr txBox="1"/>
          <p:nvPr/>
        </p:nvSpPr>
        <p:spPr>
          <a:xfrm>
            <a:off x="9182570" y="3633163"/>
            <a:ext cx="2867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Xiphophorus maculatus (Platy)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BD0EE7E-DA58-49DC-B1B1-E126763A8D59}"/>
              </a:ext>
            </a:extLst>
          </p:cNvPr>
          <p:cNvSpPr txBox="1"/>
          <p:nvPr/>
        </p:nvSpPr>
        <p:spPr>
          <a:xfrm>
            <a:off x="3993823" y="1443683"/>
            <a:ext cx="42043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 pesci tropicali necessitano di un riscaldatore in vasca sia per la loro riproduzione che per rimanere in vita, dal momento che la temperatura deve essere adattata alle loro caratteristiche.</a:t>
            </a:r>
          </a:p>
          <a:p>
            <a:r>
              <a:rPr lang="it-IT" sz="1600" dirty="0"/>
              <a:t>I Guppy necessitano di una temperatura che varia tra 24-30 gradi; per i Platy la temperatura varia tra i 24-26 gradi, mentre per i Neon tra i 18-24 gradi.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C962562-2BBF-442D-B9E8-2C453F38D4BE}"/>
              </a:ext>
            </a:extLst>
          </p:cNvPr>
          <p:cNvSpPr txBox="1"/>
          <p:nvPr/>
        </p:nvSpPr>
        <p:spPr>
          <a:xfrm>
            <a:off x="11764652" y="6456651"/>
            <a:ext cx="570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9686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8DD441-0760-4475-A4C6-BE4967EA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-215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dirty="0"/>
              <a:t>Tipi di pesci Acquario Marino</a:t>
            </a:r>
          </a:p>
        </p:txBody>
      </p:sp>
      <p:pic>
        <p:nvPicPr>
          <p:cNvPr id="5" name="Immagine 4" descr="Immagine che contiene pesce&#10;&#10;Descrizione generata automaticamente">
            <a:extLst>
              <a:ext uri="{FF2B5EF4-FFF2-40B4-BE49-F238E27FC236}">
                <a16:creationId xmlns:a16="http://schemas.microsoft.com/office/drawing/2014/main" id="{75EEBE95-62A5-4288-9DC1-B19D91F6B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1" y="1779587"/>
            <a:ext cx="2320691" cy="1547127"/>
          </a:xfrm>
          <a:prstGeom prst="rect">
            <a:avLst/>
          </a:prstGeom>
        </p:spPr>
      </p:pic>
      <p:pic>
        <p:nvPicPr>
          <p:cNvPr id="9" name="Immagine 8" descr="Immagine che contiene pesce, pterois radiata&#10;&#10;Descrizione generata automaticamente">
            <a:extLst>
              <a:ext uri="{FF2B5EF4-FFF2-40B4-BE49-F238E27FC236}">
                <a16:creationId xmlns:a16="http://schemas.microsoft.com/office/drawing/2014/main" id="{DBC76B5D-8A3E-4B57-9FB9-9DDA2D53C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654" y="1686605"/>
            <a:ext cx="2231727" cy="1562209"/>
          </a:xfrm>
          <a:prstGeom prst="rect">
            <a:avLst/>
          </a:prstGeom>
        </p:spPr>
      </p:pic>
      <p:pic>
        <p:nvPicPr>
          <p:cNvPr id="11" name="Immagine 10" descr="Immagine che contiene pesce, pterois radiata&#10;&#10;Descrizione generata automaticamente">
            <a:extLst>
              <a:ext uri="{FF2B5EF4-FFF2-40B4-BE49-F238E27FC236}">
                <a16:creationId xmlns:a16="http://schemas.microsoft.com/office/drawing/2014/main" id="{6CB4F8D7-3FF3-452C-B4FB-1B7106432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965" y="3685175"/>
            <a:ext cx="2777260" cy="156220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5A328E4-3476-4EDE-BC9A-843845D17809}"/>
              </a:ext>
            </a:extLst>
          </p:cNvPr>
          <p:cNvSpPr txBox="1"/>
          <p:nvPr/>
        </p:nvSpPr>
        <p:spPr>
          <a:xfrm>
            <a:off x="131592" y="3531287"/>
            <a:ext cx="2638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Pterois Volitans (Pesce Scorpione)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5D69343-55D4-47D1-AFF7-CE9584C06BCC}"/>
              </a:ext>
            </a:extLst>
          </p:cNvPr>
          <p:cNvSpPr txBox="1"/>
          <p:nvPr/>
        </p:nvSpPr>
        <p:spPr>
          <a:xfrm>
            <a:off x="9092232" y="1080473"/>
            <a:ext cx="2516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Tetraodontidae (Pesce Palla)</a:t>
            </a:r>
          </a:p>
        </p:txBody>
      </p:sp>
      <p:pic>
        <p:nvPicPr>
          <p:cNvPr id="15" name="Immagine 14" descr="Immagine che contiene pesce, pterois radiata, colorato, vicino&#10;&#10;Descrizione generata automaticamente">
            <a:extLst>
              <a:ext uri="{FF2B5EF4-FFF2-40B4-BE49-F238E27FC236}">
                <a16:creationId xmlns:a16="http://schemas.microsoft.com/office/drawing/2014/main" id="{D31413DA-DEF2-41E3-A6E2-F37FEFF59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22" y="4972691"/>
            <a:ext cx="2466146" cy="139161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6E4D79B-CDD4-49C0-B04B-9BAE41C090EB}"/>
              </a:ext>
            </a:extLst>
          </p:cNvPr>
          <p:cNvSpPr txBox="1"/>
          <p:nvPr/>
        </p:nvSpPr>
        <p:spPr>
          <a:xfrm>
            <a:off x="4253435" y="4466279"/>
            <a:ext cx="310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Amphiprioninae (Pesce Pagliaccio)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9F46D7D-733A-40CC-BC38-0684BF588AFE}"/>
              </a:ext>
            </a:extLst>
          </p:cNvPr>
          <p:cNvSpPr txBox="1"/>
          <p:nvPr/>
        </p:nvSpPr>
        <p:spPr>
          <a:xfrm>
            <a:off x="3414820" y="1489902"/>
            <a:ext cx="47815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Queste tipologie di pesci sono molto più delicati dei tropicali, perché richiedono più manutenzione e più cura; infatti per ognuno di essi è consigliato avere delle vasche di grandi dimensioni. Il pesce scorpione ha bisogno una vasca da 400 litri e una temperatura che varia tra i 26-30 gradi, per il pesce palla una vasca da 150 litri e una temperatura che varia tra i 24-28 gradi, mentre per il pesce pagliaccio una vasca da 200 litri ed una temperatura che non deve abbassarsi mai sotto i 24 gradi. 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FA2F6CF-C507-492D-912B-2343834DA1A8}"/>
              </a:ext>
            </a:extLst>
          </p:cNvPr>
          <p:cNvSpPr txBox="1"/>
          <p:nvPr/>
        </p:nvSpPr>
        <p:spPr>
          <a:xfrm>
            <a:off x="11764148" y="6488668"/>
            <a:ext cx="58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16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4E8E25-FF29-4CE4-856D-64D27C44B0E2}"/>
              </a:ext>
            </a:extLst>
          </p:cNvPr>
          <p:cNvSpPr txBox="1"/>
          <p:nvPr/>
        </p:nvSpPr>
        <p:spPr>
          <a:xfrm>
            <a:off x="9142444" y="5501160"/>
            <a:ext cx="2466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Pesce palla gonfio, quando avverte un pericolo diventa un palloncino per un periodo di 15 minuti.</a:t>
            </a:r>
          </a:p>
        </p:txBody>
      </p:sp>
    </p:spTree>
    <p:extLst>
      <p:ext uri="{BB962C8B-B14F-4D97-AF65-F5344CB8AC3E}">
        <p14:creationId xmlns:p14="http://schemas.microsoft.com/office/powerpoint/2010/main" val="23769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FADE99-BEAC-4368-97E5-5016DBBB4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633" y="-1072331"/>
            <a:ext cx="9467018" cy="1962150"/>
          </a:xfrm>
        </p:spPr>
        <p:txBody>
          <a:bodyPr>
            <a:normAutofit/>
          </a:bodyPr>
          <a:lstStyle/>
          <a:p>
            <a:r>
              <a:rPr lang="it-IT" sz="3200" dirty="0"/>
              <a:t>Tipi di Piante Acquatiche per Acquario Tropicale (Dolce)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3A8CE9-31F5-45C4-8347-A7024CA91278}"/>
              </a:ext>
            </a:extLst>
          </p:cNvPr>
          <p:cNvSpPr txBox="1"/>
          <p:nvPr/>
        </p:nvSpPr>
        <p:spPr>
          <a:xfrm>
            <a:off x="11791950" y="6488668"/>
            <a:ext cx="58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17</a:t>
            </a:r>
          </a:p>
        </p:txBody>
      </p:sp>
      <p:pic>
        <p:nvPicPr>
          <p:cNvPr id="6" name="Immagine 5" descr="Immagine che contiene verdura, pianta, lattuga, spinaci&#10;&#10;Descrizione generata automaticamente">
            <a:extLst>
              <a:ext uri="{FF2B5EF4-FFF2-40B4-BE49-F238E27FC236}">
                <a16:creationId xmlns:a16="http://schemas.microsoft.com/office/drawing/2014/main" id="{03080DAE-318B-4464-83F1-3D9554AA6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9" y="2295525"/>
            <a:ext cx="2387601" cy="229552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1816ED-A8BA-4A34-9964-811E9AC56D3C}"/>
              </a:ext>
            </a:extLst>
          </p:cNvPr>
          <p:cNvSpPr txBox="1"/>
          <p:nvPr/>
        </p:nvSpPr>
        <p:spPr>
          <a:xfrm>
            <a:off x="527608" y="1752599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Anubias Barteri Nana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FC481A3-5E49-4FF7-80E0-9D9742690420}"/>
              </a:ext>
            </a:extLst>
          </p:cNvPr>
          <p:cNvSpPr txBox="1"/>
          <p:nvPr/>
        </p:nvSpPr>
        <p:spPr>
          <a:xfrm>
            <a:off x="346217" y="4764643"/>
            <a:ext cx="22796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Tipo di pianta che si adatta a qualsiasi valore dell’acqua, ha una crescita molto lenta; può essere inserita in acquario con i pesci rossi.</a:t>
            </a:r>
          </a:p>
        </p:txBody>
      </p:sp>
      <p:pic>
        <p:nvPicPr>
          <p:cNvPr id="10" name="Immagine 9" descr="Immagine che contiene albero, pianta, esterni, verde&#10;&#10;Descrizione generata automaticamente">
            <a:extLst>
              <a:ext uri="{FF2B5EF4-FFF2-40B4-BE49-F238E27FC236}">
                <a16:creationId xmlns:a16="http://schemas.microsoft.com/office/drawing/2014/main" id="{DA695F9D-657C-4BF6-A6ED-6A81E7E49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28" y="3225314"/>
            <a:ext cx="2612463" cy="196215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FA8787A-08B7-45E7-9EB0-FFE4776EF212}"/>
              </a:ext>
            </a:extLst>
          </p:cNvPr>
          <p:cNvSpPr txBox="1"/>
          <p:nvPr/>
        </p:nvSpPr>
        <p:spPr>
          <a:xfrm>
            <a:off x="3952253" y="2542460"/>
            <a:ext cx="2517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Riccia Fluitans (Muschio)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C0436C2-D607-42AD-8358-36F0DB03D370}"/>
              </a:ext>
            </a:extLst>
          </p:cNvPr>
          <p:cNvSpPr txBox="1"/>
          <p:nvPr/>
        </p:nvSpPr>
        <p:spPr>
          <a:xfrm>
            <a:off x="3692828" y="5319117"/>
            <a:ext cx="2788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Pianta che vive nei laghi o nei fiumi; solitamente sul pelo dell’acqua forma folti cuscinetti, ideali per il riparo di piccoli pesci o avannotti.</a:t>
            </a:r>
          </a:p>
        </p:txBody>
      </p:sp>
      <p:pic>
        <p:nvPicPr>
          <p:cNvPr id="14" name="Immagine 13" descr="Immagine che contiene pianta, foglia, felce&#10;&#10;Descrizione generata automaticamente">
            <a:extLst>
              <a:ext uri="{FF2B5EF4-FFF2-40B4-BE49-F238E27FC236}">
                <a16:creationId xmlns:a16="http://schemas.microsoft.com/office/drawing/2014/main" id="{5E3DDF59-6C3E-420E-81C9-A41EFF1BF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218" y="1752599"/>
            <a:ext cx="2112940" cy="17145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2739D68-1A4E-409D-ACD5-E1D013368373}"/>
              </a:ext>
            </a:extLst>
          </p:cNvPr>
          <p:cNvSpPr txBox="1"/>
          <p:nvPr/>
        </p:nvSpPr>
        <p:spPr>
          <a:xfrm>
            <a:off x="7430553" y="1180684"/>
            <a:ext cx="195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Engea Densa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6CD1BA-3340-4528-A5C9-093E48EC4C8F}"/>
              </a:ext>
            </a:extLst>
          </p:cNvPr>
          <p:cNvSpPr txBox="1"/>
          <p:nvPr/>
        </p:nvSpPr>
        <p:spPr>
          <a:xfrm>
            <a:off x="7350395" y="3887480"/>
            <a:ext cx="21129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Pianta Acquatica che può crescere sino a 4 metri di profondità, gli steli sono lunghi e costellati da una fitta serie di foglie.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D8AA3B8-D7F4-4DCB-82CF-2447B0327E87}"/>
              </a:ext>
            </a:extLst>
          </p:cNvPr>
          <p:cNvSpPr txBox="1"/>
          <p:nvPr/>
        </p:nvSpPr>
        <p:spPr>
          <a:xfrm>
            <a:off x="10171929" y="1443334"/>
            <a:ext cx="1695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Alcuni tipi di piante acquatiche che possono vivere all’interno di una vasca. Per la cura delle piante e la loro crescita è necessario disporre come fondo un substrato fertile, degli accessori per la potatura. Se per caso non si dispone di impianti di CO</a:t>
            </a:r>
            <a:r>
              <a:rPr lang="it-IT" sz="1400" baseline="-25000" dirty="0"/>
              <a:t>2</a:t>
            </a:r>
            <a:r>
              <a:rPr lang="it-IT" sz="1400" dirty="0"/>
              <a:t> in alternativa si possono acquistare prodotti che favoriscano la loro crescita. </a:t>
            </a:r>
          </a:p>
        </p:txBody>
      </p:sp>
    </p:spTree>
    <p:extLst>
      <p:ext uri="{BB962C8B-B14F-4D97-AF65-F5344CB8AC3E}">
        <p14:creationId xmlns:p14="http://schemas.microsoft.com/office/powerpoint/2010/main" val="361971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94ADB1-FAC9-48A2-B738-6418B1C1B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744662"/>
            <a:ext cx="9144000" cy="2387600"/>
          </a:xfrm>
        </p:spPr>
        <p:txBody>
          <a:bodyPr>
            <a:normAutofit/>
          </a:bodyPr>
          <a:lstStyle/>
          <a:p>
            <a:r>
              <a:rPr lang="it-IT" sz="3600" dirty="0"/>
              <a:t>Tipi di Coralli e Anemoni per Acquario Marino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866F20D-E989-4E27-A89E-89ABA5A913EA}"/>
              </a:ext>
            </a:extLst>
          </p:cNvPr>
          <p:cNvSpPr txBox="1"/>
          <p:nvPr/>
        </p:nvSpPr>
        <p:spPr>
          <a:xfrm>
            <a:off x="11753850" y="6410325"/>
            <a:ext cx="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18</a:t>
            </a:r>
          </a:p>
        </p:txBody>
      </p:sp>
      <p:pic>
        <p:nvPicPr>
          <p:cNvPr id="6" name="Immagine 5" descr="Immagine che contiene invertebrato, blu, mollusco&#10;&#10;Descrizione generata automaticamente">
            <a:extLst>
              <a:ext uri="{FF2B5EF4-FFF2-40B4-BE49-F238E27FC236}">
                <a16:creationId xmlns:a16="http://schemas.microsoft.com/office/drawing/2014/main" id="{ECE43A6D-4DA7-439F-82CD-3216FF386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9" y="1398736"/>
            <a:ext cx="2208145" cy="166052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67F468E-CBE7-45D9-86B0-75413D5922BD}"/>
              </a:ext>
            </a:extLst>
          </p:cNvPr>
          <p:cNvSpPr txBox="1"/>
          <p:nvPr/>
        </p:nvSpPr>
        <p:spPr>
          <a:xfrm>
            <a:off x="608079" y="804608"/>
            <a:ext cx="208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Corallimorfari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C7A6DBE-5081-4DB2-B428-958C1C23CEFF}"/>
              </a:ext>
            </a:extLst>
          </p:cNvPr>
          <p:cNvSpPr txBox="1"/>
          <p:nvPr/>
        </p:nvSpPr>
        <p:spPr>
          <a:xfrm>
            <a:off x="265178" y="3206327"/>
            <a:ext cx="220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Sono l’anello di congiunzione tra gli anemoni e i coralli duri.</a:t>
            </a:r>
          </a:p>
        </p:txBody>
      </p:sp>
      <p:pic>
        <p:nvPicPr>
          <p:cNvPr id="10" name="Immagine 9" descr="Immagine che contiene scogliera, diverso, celenterato, parecchi&#10;&#10;Descrizione generata automaticamente">
            <a:extLst>
              <a:ext uri="{FF2B5EF4-FFF2-40B4-BE49-F238E27FC236}">
                <a16:creationId xmlns:a16="http://schemas.microsoft.com/office/drawing/2014/main" id="{AEB43C50-53A8-4E10-9D04-225D26B05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95" y="4517856"/>
            <a:ext cx="2105146" cy="128587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A220039-472A-433F-AEB3-E4629B001C88}"/>
              </a:ext>
            </a:extLst>
          </p:cNvPr>
          <p:cNvSpPr txBox="1"/>
          <p:nvPr/>
        </p:nvSpPr>
        <p:spPr>
          <a:xfrm>
            <a:off x="2473323" y="3984170"/>
            <a:ext cx="19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Coralli Molli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CDA047D-6297-4560-9275-AB67B9770FDF}"/>
              </a:ext>
            </a:extLst>
          </p:cNvPr>
          <p:cNvSpPr txBox="1"/>
          <p:nvPr/>
        </p:nvSpPr>
        <p:spPr>
          <a:xfrm>
            <a:off x="2246596" y="6053392"/>
            <a:ext cx="2105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 Sono coralli vivi</a:t>
            </a:r>
          </a:p>
        </p:txBody>
      </p:sp>
      <p:pic>
        <p:nvPicPr>
          <p:cNvPr id="15" name="Immagine 14" descr="Immagine che contiene anemone di mare, invertebrato, celenterato, pianta&#10;&#10;Descrizione generata automaticamente">
            <a:extLst>
              <a:ext uri="{FF2B5EF4-FFF2-40B4-BE49-F238E27FC236}">
                <a16:creationId xmlns:a16="http://schemas.microsoft.com/office/drawing/2014/main" id="{729BB067-DFF1-43BB-86F9-BDA40644F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953" y="1428898"/>
            <a:ext cx="2380463" cy="16002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4D09F92-E79C-4DFF-96E2-A353314983EC}"/>
              </a:ext>
            </a:extLst>
          </p:cNvPr>
          <p:cNvSpPr txBox="1"/>
          <p:nvPr/>
        </p:nvSpPr>
        <p:spPr>
          <a:xfrm>
            <a:off x="9063391" y="958455"/>
            <a:ext cx="2251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Heteractis Crispia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AE4DCF6-0E36-455A-9AF3-1D1139F9DFA6}"/>
              </a:ext>
            </a:extLst>
          </p:cNvPr>
          <p:cNvSpPr txBox="1"/>
          <p:nvPr/>
        </p:nvSpPr>
        <p:spPr>
          <a:xfrm>
            <a:off x="8925671" y="3206327"/>
            <a:ext cx="210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Anemone noto come anemone di mare coriaceo o anemone dal tentacolo lungo.</a:t>
            </a:r>
          </a:p>
        </p:txBody>
      </p:sp>
      <p:pic>
        <p:nvPicPr>
          <p:cNvPr id="19" name="Immagine 18" descr="Immagine che contiene vicino, broccoli&#10;&#10;Descrizione generata automaticamente">
            <a:extLst>
              <a:ext uri="{FF2B5EF4-FFF2-40B4-BE49-F238E27FC236}">
                <a16:creationId xmlns:a16="http://schemas.microsoft.com/office/drawing/2014/main" id="{DB552388-DBEC-4904-A1A8-4F446E7287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167" y="4337233"/>
            <a:ext cx="2268747" cy="1671892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3843460-E0BF-451D-92CE-2016CC4F6CB1}"/>
              </a:ext>
            </a:extLst>
          </p:cNvPr>
          <p:cNvSpPr txBox="1"/>
          <p:nvPr/>
        </p:nvSpPr>
        <p:spPr>
          <a:xfrm>
            <a:off x="5876924" y="3984171"/>
            <a:ext cx="275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Stichodactyla o Anemone tappeto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A250897-9D88-4C45-AFDC-8FA95DFFEBC2}"/>
              </a:ext>
            </a:extLst>
          </p:cNvPr>
          <p:cNvSpPr txBox="1"/>
          <p:nvPr/>
        </p:nvSpPr>
        <p:spPr>
          <a:xfrm>
            <a:off x="8382000" y="4894280"/>
            <a:ext cx="202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Sono Anemoni di vari colori e dimensioni che abbelliscono gli ambienti marini.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0AA6556-B018-4D1D-829E-6F3A4340CA6C}"/>
              </a:ext>
            </a:extLst>
          </p:cNvPr>
          <p:cNvSpPr txBox="1"/>
          <p:nvPr/>
        </p:nvSpPr>
        <p:spPr>
          <a:xfrm>
            <a:off x="3936017" y="1373209"/>
            <a:ext cx="33892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Questi tipi di Coralli e Anemoni sono solo esclusivamente usati in acquari marini. La loro funzione oltre ad abbellire la vasca, creando la barriera corallina con i loro splendidi colori e movimenti, è di fungere da riparo dai predatori per i piccoli pesci.</a:t>
            </a:r>
          </a:p>
        </p:txBody>
      </p:sp>
    </p:spTree>
    <p:extLst>
      <p:ext uri="{BB962C8B-B14F-4D97-AF65-F5344CB8AC3E}">
        <p14:creationId xmlns:p14="http://schemas.microsoft.com/office/powerpoint/2010/main" val="270882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AC9C06-3559-4DBA-8C20-996AC8279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3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Tipi di Fondale per Acquario Tropicale (Dolce)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D4BE116-3AE5-409E-BC41-73AD3EBC0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66" y="1062038"/>
            <a:ext cx="1669774" cy="155146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79D9E3-4081-47B9-8C9B-66EABC928295}"/>
              </a:ext>
            </a:extLst>
          </p:cNvPr>
          <p:cNvSpPr txBox="1"/>
          <p:nvPr/>
        </p:nvSpPr>
        <p:spPr>
          <a:xfrm>
            <a:off x="2122557" y="1228508"/>
            <a:ext cx="16697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Ghiaia a grana grossa, generalmente usato per l’allestimento di acquari per i pesci rossi.</a:t>
            </a:r>
          </a:p>
        </p:txBody>
      </p:sp>
      <p:pic>
        <p:nvPicPr>
          <p:cNvPr id="8" name="Immagine 7" descr="Immagine che contiene torta, pezzo, cioccolato, dessert&#10;&#10;Descrizione generata automaticamente">
            <a:extLst>
              <a:ext uri="{FF2B5EF4-FFF2-40B4-BE49-F238E27FC236}">
                <a16:creationId xmlns:a16="http://schemas.microsoft.com/office/drawing/2014/main" id="{DF58080A-B292-446A-AE08-50B297AC3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59" y="1062038"/>
            <a:ext cx="2268853" cy="181104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906AFC3-2D70-44BC-91A1-BD9ED2E55952}"/>
              </a:ext>
            </a:extLst>
          </p:cNvPr>
          <p:cNvSpPr txBox="1"/>
          <p:nvPr/>
        </p:nvSpPr>
        <p:spPr>
          <a:xfrm>
            <a:off x="8978347" y="1275061"/>
            <a:ext cx="13517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Ghiaia fine usata per l’allestimento di acquari tropicali. Vi sono vari colori.</a:t>
            </a:r>
          </a:p>
        </p:txBody>
      </p:sp>
      <p:pic>
        <p:nvPicPr>
          <p:cNvPr id="11" name="Immagine 10" descr="Immagine che contiene natura, duna&#10;&#10;Descrizione generata automaticamente">
            <a:extLst>
              <a:ext uri="{FF2B5EF4-FFF2-40B4-BE49-F238E27FC236}">
                <a16:creationId xmlns:a16="http://schemas.microsoft.com/office/drawing/2014/main" id="{58DD0C25-AB74-4EA6-8904-F0B812F6F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10" y="4065105"/>
            <a:ext cx="1898374" cy="208721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9F33D0-6A2A-4481-91A9-F22626416CE5}"/>
              </a:ext>
            </a:extLst>
          </p:cNvPr>
          <p:cNvSpPr txBox="1"/>
          <p:nvPr/>
        </p:nvSpPr>
        <p:spPr>
          <a:xfrm>
            <a:off x="2311305" y="4459941"/>
            <a:ext cx="18983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Sabbia fine, poco usata per allestimento di acquari dolci, usata molto in allestimento di acquari marini.</a:t>
            </a:r>
          </a:p>
        </p:txBody>
      </p:sp>
      <p:pic>
        <p:nvPicPr>
          <p:cNvPr id="14" name="Immagine 13" descr="Immagine che contiene verdura&#10;&#10;Descrizione generata automaticamente">
            <a:extLst>
              <a:ext uri="{FF2B5EF4-FFF2-40B4-BE49-F238E27FC236}">
                <a16:creationId xmlns:a16="http://schemas.microsoft.com/office/drawing/2014/main" id="{08FE0C86-28C7-4ADC-A961-191C0474E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177" y="3597965"/>
            <a:ext cx="2217889" cy="132781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FEFB29C-A45F-47D2-835E-7BD67C3630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108" y="3597965"/>
            <a:ext cx="4098516" cy="255435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11ADB47-1B5C-4D73-980C-FA5F5959753E}"/>
              </a:ext>
            </a:extLst>
          </p:cNvPr>
          <p:cNvSpPr txBox="1"/>
          <p:nvPr/>
        </p:nvSpPr>
        <p:spPr>
          <a:xfrm>
            <a:off x="5603698" y="5108713"/>
            <a:ext cx="22178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Substrato fertile per la crescita di piante in acquari tropicali. Questo fono viene applicato prima della posa del ghiaino in vasca.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61C81D4-1FAB-4CE5-BC3A-69C6870B4774}"/>
              </a:ext>
            </a:extLst>
          </p:cNvPr>
          <p:cNvSpPr txBox="1"/>
          <p:nvPr/>
        </p:nvSpPr>
        <p:spPr>
          <a:xfrm>
            <a:off x="11733924" y="648652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4631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D00852-D069-4955-B22E-9553FDB1F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Come Allestire il tuo Acquario?</a:t>
            </a:r>
          </a:p>
        </p:txBody>
      </p:sp>
      <p:pic>
        <p:nvPicPr>
          <p:cNvPr id="5" name="Segnaposto contenuto 4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1AE72C77-EFB7-4540-85E9-911E81EC9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321" y="1972469"/>
            <a:ext cx="2534479" cy="2770568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B5F8CBD-A443-4812-9902-E80C85F02D0C}"/>
              </a:ext>
            </a:extLst>
          </p:cNvPr>
          <p:cNvSpPr txBox="1"/>
          <p:nvPr/>
        </p:nvSpPr>
        <p:spPr>
          <a:xfrm>
            <a:off x="891144" y="1414463"/>
            <a:ext cx="77326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Scelta dell’Acquario in litri e grandezza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Scelta del tipo di Acquario (Marino, Dolce)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Scelta del fondale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Sistema di riscaldamento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Distributori di cibo o mangiatoia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Illuminazione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Pompe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Filtraggio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Impianti ad osmosi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Impianto di CO2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Test Digitali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Regolatori di livello (rabbocco o cambio acqua)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Reattori di calcio, reattori ad alghe (solo in Acquario Marino)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Decorazioni (tronchi, pietre, conchiglie, casette, aerei, barche,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Scelta delle piante (solo in Acquario Dolce)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Coralli e Anemoni (solo in Acquario Marino)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Scelta dei pesci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98F85FB-B1B4-44AA-A1D1-59E19A525587}"/>
              </a:ext>
            </a:extLst>
          </p:cNvPr>
          <p:cNvSpPr txBox="1"/>
          <p:nvPr/>
        </p:nvSpPr>
        <p:spPr>
          <a:xfrm>
            <a:off x="11847443" y="6475836"/>
            <a:ext cx="550415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04505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4F2A88-F9C4-4B07-BA07-10922F375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495103"/>
            <a:ext cx="9144000" cy="2387600"/>
          </a:xfrm>
        </p:spPr>
        <p:txBody>
          <a:bodyPr>
            <a:normAutofit/>
          </a:bodyPr>
          <a:lstStyle/>
          <a:p>
            <a:r>
              <a:rPr lang="it-IT" sz="3200" dirty="0"/>
              <a:t>Tipi di Fondale Acquario Marino</a:t>
            </a:r>
          </a:p>
        </p:txBody>
      </p:sp>
      <p:pic>
        <p:nvPicPr>
          <p:cNvPr id="5" name="Immagine 4" descr="Immagine che contiene seme di sesamo, pianta, riso&#10;&#10;Descrizione generata automaticamente">
            <a:extLst>
              <a:ext uri="{FF2B5EF4-FFF2-40B4-BE49-F238E27FC236}">
                <a16:creationId xmlns:a16="http://schemas.microsoft.com/office/drawing/2014/main" id="{6671D67C-5C73-4D54-9477-122D5A950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2112962"/>
            <a:ext cx="2762250" cy="207168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63CAEC-B01D-4E17-B8F0-99630FFBC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1469073"/>
            <a:ext cx="3067050" cy="195992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BD60853-B25A-44BD-A0C4-83B6F65A8ECB}"/>
              </a:ext>
            </a:extLst>
          </p:cNvPr>
          <p:cNvSpPr txBox="1"/>
          <p:nvPr/>
        </p:nvSpPr>
        <p:spPr>
          <a:xfrm>
            <a:off x="752475" y="3796308"/>
            <a:ext cx="2762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Sabbia molto fine che ricrea la barriera ed è molto efficace per la produzione di batteri che interagiscono con il filtro della vasca.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9E6787-0DA0-41FE-8815-9E1DD8040571}"/>
              </a:ext>
            </a:extLst>
          </p:cNvPr>
          <p:cNvSpPr txBox="1"/>
          <p:nvPr/>
        </p:nvSpPr>
        <p:spPr>
          <a:xfrm>
            <a:off x="8048625" y="4514850"/>
            <a:ext cx="26193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Poco utilizzato anche il ghiaino per l’allestimento di un acquario.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B279DF-F303-4EFA-AC54-A570C856FBA3}"/>
              </a:ext>
            </a:extLst>
          </p:cNvPr>
          <p:cNvSpPr txBox="1"/>
          <p:nvPr/>
        </p:nvSpPr>
        <p:spPr>
          <a:xfrm>
            <a:off x="11734800" y="639127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5114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cquario, serbatoio, interni, contatore&#10;&#10;Descrizione generata automaticamente">
            <a:extLst>
              <a:ext uri="{FF2B5EF4-FFF2-40B4-BE49-F238E27FC236}">
                <a16:creationId xmlns:a16="http://schemas.microsoft.com/office/drawing/2014/main" id="{079EDA41-1F13-4F03-AAB6-EC2791533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5" y="327992"/>
            <a:ext cx="5993295" cy="383072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9D2C95E-E91B-4BB0-8F25-F16E54F4674D}"/>
              </a:ext>
            </a:extLst>
          </p:cNvPr>
          <p:cNvSpPr txBox="1"/>
          <p:nvPr/>
        </p:nvSpPr>
        <p:spPr>
          <a:xfrm>
            <a:off x="208722" y="451940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Allestimento Acquario Marino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616892-BBA1-4DA1-8959-CF855327FA7F}"/>
              </a:ext>
            </a:extLst>
          </p:cNvPr>
          <p:cNvSpPr txBox="1"/>
          <p:nvPr/>
        </p:nvSpPr>
        <p:spPr>
          <a:xfrm>
            <a:off x="6786837" y="1948079"/>
            <a:ext cx="4750904" cy="36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Allestimento Acquario Tropicale (Dolce)</a:t>
            </a:r>
          </a:p>
        </p:txBody>
      </p:sp>
      <p:pic>
        <p:nvPicPr>
          <p:cNvPr id="11" name="Immagine 10" descr="Immagine che contiene acquario, serbatoio, interni, verde&#10;&#10;Descrizione generata automaticamente">
            <a:extLst>
              <a:ext uri="{FF2B5EF4-FFF2-40B4-BE49-F238E27FC236}">
                <a16:creationId xmlns:a16="http://schemas.microsoft.com/office/drawing/2014/main" id="{49A4B7FA-F877-4A62-8F15-0F75D3B59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653" y="2541243"/>
            <a:ext cx="5508625" cy="361342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AD740E-5BD6-4A85-A381-198C31C25452}"/>
              </a:ext>
            </a:extLst>
          </p:cNvPr>
          <p:cNvSpPr txBox="1"/>
          <p:nvPr/>
        </p:nvSpPr>
        <p:spPr>
          <a:xfrm>
            <a:off x="11864871" y="6488668"/>
            <a:ext cx="65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02266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ECD927-933B-4E32-8A3F-B05A07C93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288576"/>
            <a:ext cx="10515600" cy="1325563"/>
          </a:xfrm>
        </p:spPr>
        <p:txBody>
          <a:bodyPr>
            <a:normAutofit/>
          </a:bodyPr>
          <a:lstStyle/>
          <a:p>
            <a:r>
              <a:rPr lang="it-IT" sz="2800" dirty="0"/>
              <a:t>Dispositivi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4C2D17-9F0B-4A3A-B296-E3379C6AC978}"/>
              </a:ext>
            </a:extLst>
          </p:cNvPr>
          <p:cNvSpPr txBox="1"/>
          <p:nvPr/>
        </p:nvSpPr>
        <p:spPr>
          <a:xfrm>
            <a:off x="238125" y="924997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Distributore di cibo o mangiatoia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2AEABC4-4BE6-4E18-94DE-1EB82C4D3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6" y="230982"/>
            <a:ext cx="3486150" cy="338137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FFFA5BF-81B0-4A1E-A4C1-4942C37FA9CD}"/>
              </a:ext>
            </a:extLst>
          </p:cNvPr>
          <p:cNvSpPr txBox="1"/>
          <p:nvPr/>
        </p:nvSpPr>
        <p:spPr>
          <a:xfrm>
            <a:off x="400050" y="1750915"/>
            <a:ext cx="4324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mangiatoia automatica evita il problema della distribuzione manuale del cibo in vasca o per dimenticanza o causa ferie.</a:t>
            </a:r>
          </a:p>
          <a:p>
            <a:r>
              <a:rPr lang="it-IT" dirty="0"/>
              <a:t>Si può graduare il cibo sia a fiocchi che in granuli e decidere l’ora che si vuole impostare per il rilascio del cibo in acquario.</a:t>
            </a:r>
          </a:p>
          <a:p>
            <a:r>
              <a:rPr lang="it-IT" dirty="0"/>
              <a:t>Con questo accessorio possiamo essere tranquilli in nostra assenza.</a:t>
            </a:r>
          </a:p>
        </p:txBody>
      </p:sp>
      <p:pic>
        <p:nvPicPr>
          <p:cNvPr id="9" name="Immagine 8" descr="Immagine che contiene fotocamera, diverso&#10;&#10;Descrizione generata automaticamente">
            <a:extLst>
              <a:ext uri="{FF2B5EF4-FFF2-40B4-BE49-F238E27FC236}">
                <a16:creationId xmlns:a16="http://schemas.microsoft.com/office/drawing/2014/main" id="{80AD83CF-D8E4-4B3D-B24B-A2B0A7C25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25" y="4161533"/>
            <a:ext cx="3352801" cy="251180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6FE71C-22CB-4BD6-8A0B-2423CE942B87}"/>
              </a:ext>
            </a:extLst>
          </p:cNvPr>
          <p:cNvSpPr txBox="1"/>
          <p:nvPr/>
        </p:nvSpPr>
        <p:spPr>
          <a:xfrm>
            <a:off x="11834812" y="6488668"/>
            <a:ext cx="71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6330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0F885A-4A44-4728-A1BA-6F189C14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82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dirty="0"/>
              <a:t>Sistema di Riscaldamento e Raffreddamento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144D71-1D72-4504-8613-395193F08343}"/>
              </a:ext>
            </a:extLst>
          </p:cNvPr>
          <p:cNvSpPr txBox="1"/>
          <p:nvPr/>
        </p:nvSpPr>
        <p:spPr>
          <a:xfrm>
            <a:off x="1375328" y="992981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Termometri</a:t>
            </a:r>
          </a:p>
        </p:txBody>
      </p:sp>
      <p:pic>
        <p:nvPicPr>
          <p:cNvPr id="6" name="Immagine 5" descr="Immagine che contiene testo, lavagnabianca&#10;&#10;Descrizione generata automaticamente">
            <a:extLst>
              <a:ext uri="{FF2B5EF4-FFF2-40B4-BE49-F238E27FC236}">
                <a16:creationId xmlns:a16="http://schemas.microsoft.com/office/drawing/2014/main" id="{8B1947E3-587E-4EFD-9B03-70275C61D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459944"/>
            <a:ext cx="1680541" cy="1969056"/>
          </a:xfrm>
          <a:prstGeom prst="rect">
            <a:avLst/>
          </a:prstGeom>
        </p:spPr>
      </p:pic>
      <p:pic>
        <p:nvPicPr>
          <p:cNvPr id="8" name="Immagine 7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5727101D-A0A7-4815-87E7-8B5FF487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978" y="1600200"/>
            <a:ext cx="2178740" cy="16287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725F94-F4E7-4085-A479-F08BF6B6A6B2}"/>
              </a:ext>
            </a:extLst>
          </p:cNvPr>
          <p:cNvSpPr txBox="1"/>
          <p:nvPr/>
        </p:nvSpPr>
        <p:spPr>
          <a:xfrm>
            <a:off x="732390" y="3629026"/>
            <a:ext cx="25431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Il termometro può essere sia digitale che con il mercurio al suo interno. Possiamo monitorare la temperatura dell’acquario.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67D22CE-6EDD-4FC0-B9A3-108FBE420B89}"/>
              </a:ext>
            </a:extLst>
          </p:cNvPr>
          <p:cNvSpPr txBox="1"/>
          <p:nvPr/>
        </p:nvSpPr>
        <p:spPr>
          <a:xfrm>
            <a:off x="9299506" y="944047"/>
            <a:ext cx="168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Riscaldatore</a:t>
            </a:r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738BFAC2-8E5A-4F20-A087-D6FE8F213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404" y="1499633"/>
            <a:ext cx="2771775" cy="315277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33B4832-2584-4780-AEB5-05655ADC8D89}"/>
              </a:ext>
            </a:extLst>
          </p:cNvPr>
          <p:cNvSpPr txBox="1"/>
          <p:nvPr/>
        </p:nvSpPr>
        <p:spPr>
          <a:xfrm>
            <a:off x="8783526" y="4798577"/>
            <a:ext cx="26947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Il riscaldatore è uno strumento che permette di impostare la temperatura dell’acqua in modo automatico evitando sbalzi termici. Durante il periodo estivo può essere lasciato comunque in vasca, nonostante la temperatura più mite.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33FFDF-9BBB-48B1-8079-B0B8A117AF42}"/>
              </a:ext>
            </a:extLst>
          </p:cNvPr>
          <p:cNvSpPr txBox="1"/>
          <p:nvPr/>
        </p:nvSpPr>
        <p:spPr>
          <a:xfrm>
            <a:off x="4882596" y="1956077"/>
            <a:ext cx="277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Ventole di Raffreddamento</a:t>
            </a:r>
          </a:p>
        </p:txBody>
      </p:sp>
      <p:pic>
        <p:nvPicPr>
          <p:cNvPr id="16" name="Immagine 15" descr="Immagine che contiene erba, verde, elettronico&#10;&#10;Descrizione generata automaticamente">
            <a:extLst>
              <a:ext uri="{FF2B5EF4-FFF2-40B4-BE49-F238E27FC236}">
                <a16:creationId xmlns:a16="http://schemas.microsoft.com/office/drawing/2014/main" id="{03402D86-F813-4772-BC50-7DAC7A948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77" y="2581929"/>
            <a:ext cx="3135174" cy="235267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49873E6-D86E-4AB0-9AAA-1C184FF01798}"/>
              </a:ext>
            </a:extLst>
          </p:cNvPr>
          <p:cNvSpPr txBox="1"/>
          <p:nvPr/>
        </p:nvSpPr>
        <p:spPr>
          <a:xfrm>
            <a:off x="4991100" y="5191125"/>
            <a:ext cx="3057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Le ventole hanno la funzione di spostare l’aria già densa di umidità e mettere a contatto con la superficie dell’acqua aria meno umida. In questo modo si accelerano il processo di evaporazione e di raffreddamento.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B33572B-A040-4DD0-9473-627D76A4C8A9}"/>
              </a:ext>
            </a:extLst>
          </p:cNvPr>
          <p:cNvSpPr txBox="1"/>
          <p:nvPr/>
        </p:nvSpPr>
        <p:spPr>
          <a:xfrm>
            <a:off x="11878089" y="6495574"/>
            <a:ext cx="62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3243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667FB3-43AC-46C1-B49F-E3F67DC5B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-1682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2800" dirty="0"/>
              <a:t>Pompa – Pompa Dosometrica - Aeratore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B0C6F0-2B9C-4167-B51C-D151F7EF7E65}"/>
              </a:ext>
            </a:extLst>
          </p:cNvPr>
          <p:cNvSpPr txBox="1"/>
          <p:nvPr/>
        </p:nvSpPr>
        <p:spPr>
          <a:xfrm>
            <a:off x="466724" y="787956"/>
            <a:ext cx="132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Pompa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DB366D6-176B-4460-B9FE-C20724D38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5" y="1257300"/>
            <a:ext cx="1871457" cy="314325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F8E0E07-C0EE-4921-9B6B-B50561B82A86}"/>
              </a:ext>
            </a:extLst>
          </p:cNvPr>
          <p:cNvSpPr txBox="1"/>
          <p:nvPr/>
        </p:nvSpPr>
        <p:spPr>
          <a:xfrm>
            <a:off x="2204830" y="1316950"/>
            <a:ext cx="25241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La pompa è il cuore dell’acquario, permette la circolazione di acqua e ossigeno in vasca, indispensabili per il corretto funzionamento del biosistema. La pompa viene fornita con un filtro, nel quale vengono trattenute tutte le scorie e le particelle nocive che vengono scomposte ed eliminate dalla flora batterica presente nel filtro stesso.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BD4C5E9-C906-4A45-B160-7BA3C6623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2" y="4500562"/>
            <a:ext cx="4067176" cy="222635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C6F7683-3DCB-4BA8-AE75-9C915DAD2DFB}"/>
              </a:ext>
            </a:extLst>
          </p:cNvPr>
          <p:cNvSpPr txBox="1"/>
          <p:nvPr/>
        </p:nvSpPr>
        <p:spPr>
          <a:xfrm>
            <a:off x="9034255" y="911781"/>
            <a:ext cx="310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Pompa Dosometrica</a:t>
            </a:r>
          </a:p>
        </p:txBody>
      </p:sp>
      <p:pic>
        <p:nvPicPr>
          <p:cNvPr id="14" name="Immagine 13" descr="Immagine che contiene elettronico, elettrodomestico&#10;&#10;Descrizione generata automaticamente">
            <a:extLst>
              <a:ext uri="{FF2B5EF4-FFF2-40B4-BE49-F238E27FC236}">
                <a16:creationId xmlns:a16="http://schemas.microsoft.com/office/drawing/2014/main" id="{09912C41-B38D-4D84-BF2A-A455D9BAC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030" y="1395710"/>
            <a:ext cx="1463040" cy="146304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E2A76DB-4AFF-4C95-AF0A-6CAE64B26CAD}"/>
              </a:ext>
            </a:extLst>
          </p:cNvPr>
          <p:cNvSpPr txBox="1"/>
          <p:nvPr/>
        </p:nvSpPr>
        <p:spPr>
          <a:xfrm>
            <a:off x="9034255" y="3028950"/>
            <a:ext cx="242432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Questo strumento garantisce la possibilità di effettuare dosaggi di elementi liquidi nel proprio acquario. Il modulo è costituito da 3 pompe che permettono le seguenti tipologie di dosaggio: </a:t>
            </a:r>
          </a:p>
          <a:p>
            <a:pPr marL="171450" indent="-171450">
              <a:buFontTx/>
              <a:buChar char="-"/>
            </a:pPr>
            <a:r>
              <a:rPr lang="it-IT" sz="1200" dirty="0"/>
              <a:t>Dosaggio unico: consente di somministrare la quantità di sostanza prestabilita nell’ora e nel giorno desiderati;</a:t>
            </a:r>
          </a:p>
          <a:p>
            <a:pPr marL="171450" indent="-171450">
              <a:buFontTx/>
              <a:buChar char="-"/>
            </a:pPr>
            <a:r>
              <a:rPr lang="it-IT" sz="1200" dirty="0"/>
              <a:t>Dosaggio ripetitivo: consente di ripetere il dosaggio unico ad intervalli regolari;</a:t>
            </a:r>
          </a:p>
          <a:p>
            <a:pPr marL="171450" indent="-171450">
              <a:buFontTx/>
              <a:buChar char="-"/>
            </a:pPr>
            <a:r>
              <a:rPr lang="it-IT" sz="1200" dirty="0"/>
              <a:t>Dosaggio settimanale: consente di effettuare il dosaggio solo nei giorni della settimana;</a:t>
            </a:r>
          </a:p>
          <a:p>
            <a:pPr marL="171450" indent="-171450">
              <a:buFontTx/>
              <a:buChar char="-"/>
            </a:pPr>
            <a:r>
              <a:rPr lang="it-IT" sz="1200" dirty="0"/>
              <a:t>Dosaggio diffuso: consente di distribuire in un lasso di tempo impostato.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B25F010-24D6-4494-88CF-FA4A2B4FD73E}"/>
              </a:ext>
            </a:extLst>
          </p:cNvPr>
          <p:cNvSpPr txBox="1"/>
          <p:nvPr/>
        </p:nvSpPr>
        <p:spPr>
          <a:xfrm>
            <a:off x="5514975" y="1757898"/>
            <a:ext cx="19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Aeratore </a:t>
            </a:r>
          </a:p>
        </p:txBody>
      </p:sp>
      <p:pic>
        <p:nvPicPr>
          <p:cNvPr id="18" name="Immagine 17" descr="Immagine che contiene serbatoio, pianta, irrigatore, fresco&#10;&#10;Descrizione generata automaticamente">
            <a:extLst>
              <a:ext uri="{FF2B5EF4-FFF2-40B4-BE49-F238E27FC236}">
                <a16:creationId xmlns:a16="http://schemas.microsoft.com/office/drawing/2014/main" id="{C479628F-858D-4B3A-B897-9BEE63962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11" y="2360057"/>
            <a:ext cx="2857500" cy="28575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DB56F4E-B6AC-4BB0-B151-A8F4F22159CD}"/>
              </a:ext>
            </a:extLst>
          </p:cNvPr>
          <p:cNvSpPr txBox="1"/>
          <p:nvPr/>
        </p:nvSpPr>
        <p:spPr>
          <a:xfrm>
            <a:off x="5514975" y="5496996"/>
            <a:ext cx="2676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Sorte di pompa che emana delle bollicine d’aria in acquario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764A37A-C721-487A-ACE1-7A8EF8141FCB}"/>
              </a:ext>
            </a:extLst>
          </p:cNvPr>
          <p:cNvSpPr txBox="1"/>
          <p:nvPr/>
        </p:nvSpPr>
        <p:spPr>
          <a:xfrm>
            <a:off x="11803752" y="6407705"/>
            <a:ext cx="67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752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FD06EB-BB08-482C-8792-245C552B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-2190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2800" dirty="0"/>
              <a:t>Regolatori di Livello – Tester Digitali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10F245-3A13-47EF-A2FD-7D1050EE36BF}"/>
              </a:ext>
            </a:extLst>
          </p:cNvPr>
          <p:cNvSpPr txBox="1"/>
          <p:nvPr/>
        </p:nvSpPr>
        <p:spPr>
          <a:xfrm>
            <a:off x="552449" y="1220930"/>
            <a:ext cx="231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Regolatori di Livello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9A8AE1-6EDC-4AFC-9C00-495B353A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66" y="1840394"/>
            <a:ext cx="2981739" cy="298008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AF815A0-63D7-433E-B293-6764A46FBDFA}"/>
              </a:ext>
            </a:extLst>
          </p:cNvPr>
          <p:cNvSpPr txBox="1"/>
          <p:nvPr/>
        </p:nvSpPr>
        <p:spPr>
          <a:xfrm>
            <a:off x="3831658" y="1834233"/>
            <a:ext cx="26073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Rabbocco facile e sicuro dell’acqua evaporata in acquario, monitoraggio permanente del livello dell’acqua, compensazione automatica dell’acqua evaporata.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452FF7B-4B8D-49EB-9964-4350DBC34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119" y="3286952"/>
            <a:ext cx="3067050" cy="306705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D0BA3D6-467F-4D20-B7B1-6E9D808C6076}"/>
              </a:ext>
            </a:extLst>
          </p:cNvPr>
          <p:cNvSpPr txBox="1"/>
          <p:nvPr/>
        </p:nvSpPr>
        <p:spPr>
          <a:xfrm>
            <a:off x="9250532" y="642404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Tester Digitali</a:t>
            </a:r>
          </a:p>
          <a:p>
            <a:pPr algn="ctr"/>
            <a:r>
              <a:rPr lang="it-IT" dirty="0"/>
              <a:t>Ad esempio pH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3AD3D04-DE29-48AE-9541-245EDE8E0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140" y="1492264"/>
            <a:ext cx="1485940" cy="348892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377A621-A1FC-43FA-A5F1-07BC6E873E7F}"/>
              </a:ext>
            </a:extLst>
          </p:cNvPr>
          <p:cNvSpPr txBox="1"/>
          <p:nvPr/>
        </p:nvSpPr>
        <p:spPr>
          <a:xfrm>
            <a:off x="9783193" y="5096472"/>
            <a:ext cx="20871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Misura la tossicità di sostanze chimiche ad esempio pH presenti in acquario come l’ammoniaca; esistono vari tipi di test da effettuare in acqua, per esempio quello dei Nitriti e Nitrati.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AA4C860-D128-4AD0-A290-4E440003A5EF}"/>
              </a:ext>
            </a:extLst>
          </p:cNvPr>
          <p:cNvSpPr txBox="1"/>
          <p:nvPr/>
        </p:nvSpPr>
        <p:spPr>
          <a:xfrm>
            <a:off x="10422384" y="1517816"/>
            <a:ext cx="13138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Valore stabile del pH da 6,5 a 8 a seconda dei pesci e piante.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8D9BD08C-FDBB-4144-A763-A47B79B45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93" y="2243108"/>
            <a:ext cx="2312413" cy="153449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AA06818-2E12-4565-8688-49B2039E178E}"/>
              </a:ext>
            </a:extLst>
          </p:cNvPr>
          <p:cNvSpPr txBox="1"/>
          <p:nvPr/>
        </p:nvSpPr>
        <p:spPr>
          <a:xfrm>
            <a:off x="11870371" y="6481467"/>
            <a:ext cx="54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2916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4EF50F-09E0-493A-9726-590F608DF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-1968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Filtraggio: Alcuni esempi di Filtraggi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2B1610-DD18-41AA-B6D9-3F44A41FBF7F}"/>
              </a:ext>
            </a:extLst>
          </p:cNvPr>
          <p:cNvSpPr txBox="1"/>
          <p:nvPr/>
        </p:nvSpPr>
        <p:spPr>
          <a:xfrm>
            <a:off x="168676" y="974824"/>
            <a:ext cx="3107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Filtro Antisilicati SiO4: Antialghe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1095AA-D159-4449-B19E-9464E5594A5E}"/>
              </a:ext>
            </a:extLst>
          </p:cNvPr>
          <p:cNvSpPr txBox="1"/>
          <p:nvPr/>
        </p:nvSpPr>
        <p:spPr>
          <a:xfrm>
            <a:off x="257452" y="3811081"/>
            <a:ext cx="21661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Questo filtro elimina i silicati (SiO4) presenti in vasca eliminando anche tutte le alghe in eccesso.</a:t>
            </a:r>
          </a:p>
          <a:p>
            <a:r>
              <a:rPr lang="it-IT" sz="1400" dirty="0"/>
              <a:t>Ne esistono anche altri ad esempio: Antifosfati (PO4), Antinitrati (NO3). 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69CF878B-70BE-48A8-907E-24A50040C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81" y="1509693"/>
            <a:ext cx="763480" cy="19719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D42A138-43F2-4FF3-A8E0-CC3107B991ED}"/>
              </a:ext>
            </a:extLst>
          </p:cNvPr>
          <p:cNvSpPr txBox="1"/>
          <p:nvPr/>
        </p:nvSpPr>
        <p:spPr>
          <a:xfrm>
            <a:off x="4215658" y="1440105"/>
            <a:ext cx="2716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Filtro ad aria: Caridinaio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5F8EB4F-926A-40F5-83BF-E4D24C2A3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55" y="2005362"/>
            <a:ext cx="2149630" cy="191239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12D38F0-85FB-43B8-962D-88C3647E7314}"/>
              </a:ext>
            </a:extLst>
          </p:cNvPr>
          <p:cNvSpPr txBox="1"/>
          <p:nvPr/>
        </p:nvSpPr>
        <p:spPr>
          <a:xfrm>
            <a:off x="3728621" y="4144462"/>
            <a:ext cx="33202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Il Filtro ad aria è una tipologia di filtro diverso da quello standard, infatti viene usato in vasche più delicate come ad esempio il Caridinaio per i Gamberetti.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0127C66-E730-441E-835B-D8C829B45776}"/>
              </a:ext>
            </a:extLst>
          </p:cNvPr>
          <p:cNvSpPr txBox="1"/>
          <p:nvPr/>
        </p:nvSpPr>
        <p:spPr>
          <a:xfrm>
            <a:off x="8916142" y="1248083"/>
            <a:ext cx="2299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Schiumatoio o Skimmer (uso solo in Acquario Marino)</a:t>
            </a:r>
          </a:p>
        </p:txBody>
      </p:sp>
      <p:pic>
        <p:nvPicPr>
          <p:cNvPr id="15" name="Immagine 14" descr="Immagine che contiene interni, elettrodomestico, caffettiera, mescolatrice&#10;&#10;Descrizione generata automaticamente">
            <a:extLst>
              <a:ext uri="{FF2B5EF4-FFF2-40B4-BE49-F238E27FC236}">
                <a16:creationId xmlns:a16="http://schemas.microsoft.com/office/drawing/2014/main" id="{BBDF5D76-31BE-4CF4-B75B-D0B29C6C5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776" y="2043970"/>
            <a:ext cx="2285999" cy="228599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E2AE2C4-71F2-4A81-A5FE-377401B3F1BC}"/>
              </a:ext>
            </a:extLst>
          </p:cNvPr>
          <p:cNvSpPr txBox="1"/>
          <p:nvPr/>
        </p:nvSpPr>
        <p:spPr>
          <a:xfrm>
            <a:off x="8984202" y="4591536"/>
            <a:ext cx="25123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Lo schiumatoio o skimmer, è un apparecchio indispensabile in acquario marino, per la purificazione dell’acqua dai composti nocivi derivanti dal degrado di materia organica.</a:t>
            </a:r>
          </a:p>
        </p:txBody>
      </p:sp>
      <p:pic>
        <p:nvPicPr>
          <p:cNvPr id="19" name="Immagine 18" descr="Immagine che contiene erba, albero, esterni&#10;&#10;Descrizione generata automaticamente">
            <a:extLst>
              <a:ext uri="{FF2B5EF4-FFF2-40B4-BE49-F238E27FC236}">
                <a16:creationId xmlns:a16="http://schemas.microsoft.com/office/drawing/2014/main" id="{DF3CC077-6F18-4DE3-8F3D-3D9EF7527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62" y="2565694"/>
            <a:ext cx="1435909" cy="926393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983DE09-8BFD-4C8F-B991-AF3F7CD2598A}"/>
              </a:ext>
            </a:extLst>
          </p:cNvPr>
          <p:cNvSpPr txBox="1"/>
          <p:nvPr/>
        </p:nvSpPr>
        <p:spPr>
          <a:xfrm>
            <a:off x="5899736" y="3538111"/>
            <a:ext cx="1332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Esempio caridine o gamberetti.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5C4E9C3-3187-41E9-8593-E32FD1AC3C8A}"/>
              </a:ext>
            </a:extLst>
          </p:cNvPr>
          <p:cNvSpPr txBox="1"/>
          <p:nvPr/>
        </p:nvSpPr>
        <p:spPr>
          <a:xfrm>
            <a:off x="11860567" y="6436310"/>
            <a:ext cx="80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337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76A2D8-4B1D-435C-B3F8-27C4C475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-1492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dirty="0"/>
              <a:t>Impianto CO2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1D9BAD-31E8-4991-AC0D-A2F305C0CD79}"/>
              </a:ext>
            </a:extLst>
          </p:cNvPr>
          <p:cNvSpPr txBox="1"/>
          <p:nvPr/>
        </p:nvSpPr>
        <p:spPr>
          <a:xfrm>
            <a:off x="3879790" y="1203664"/>
            <a:ext cx="4358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Impianto per piante in acquario tropicale (dolce)</a:t>
            </a:r>
          </a:p>
        </p:txBody>
      </p:sp>
      <p:pic>
        <p:nvPicPr>
          <p:cNvPr id="6" name="Immagine 5" descr="Immagine che contiene lavagnabianca&#10;&#10;Descrizione generata automaticamente">
            <a:extLst>
              <a:ext uri="{FF2B5EF4-FFF2-40B4-BE49-F238E27FC236}">
                <a16:creationId xmlns:a16="http://schemas.microsoft.com/office/drawing/2014/main" id="{4B84C4D7-F294-4FB6-AC35-4BAA02BCF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78" y="2009320"/>
            <a:ext cx="2286000" cy="2286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09FECD-06EC-40CF-B2F0-D7A843A3028F}"/>
              </a:ext>
            </a:extLst>
          </p:cNvPr>
          <p:cNvSpPr txBox="1"/>
          <p:nvPr/>
        </p:nvSpPr>
        <p:spPr>
          <a:xfrm>
            <a:off x="3435658" y="4953740"/>
            <a:ext cx="4660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Fornisce anidride carbonica necessaria ad aiutare la crescita delle piante e abbassare valori di pH e kH.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DC2501F-16A1-4FC6-8833-35D523471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45" y="1828915"/>
            <a:ext cx="2285999" cy="2668272"/>
          </a:xfrm>
          <a:prstGeom prst="rect">
            <a:avLst/>
          </a:prstGeom>
        </p:spPr>
      </p:pic>
      <p:pic>
        <p:nvPicPr>
          <p:cNvPr id="14" name="Immagine 13" descr="Immagine che contiene testo, bottiglia, interni&#10;&#10;Descrizione generata automaticamente">
            <a:extLst>
              <a:ext uri="{FF2B5EF4-FFF2-40B4-BE49-F238E27FC236}">
                <a16:creationId xmlns:a16="http://schemas.microsoft.com/office/drawing/2014/main" id="{5941B5DC-88AC-460D-8872-B15C000EF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25" y="1869196"/>
            <a:ext cx="2751831" cy="275183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AF3168A-7F4D-4897-B5B5-31A606CEF2D8}"/>
              </a:ext>
            </a:extLst>
          </p:cNvPr>
          <p:cNvSpPr txBox="1"/>
          <p:nvPr/>
        </p:nvSpPr>
        <p:spPr>
          <a:xfrm>
            <a:off x="11780668" y="6485138"/>
            <a:ext cx="683581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3D41FBA-4367-4D40-95D6-0F1B8D543905}"/>
              </a:ext>
            </a:extLst>
          </p:cNvPr>
          <p:cNvSpPr txBox="1"/>
          <p:nvPr/>
        </p:nvSpPr>
        <p:spPr>
          <a:xfrm>
            <a:off x="3611360" y="5701922"/>
            <a:ext cx="4011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pH: misura il livello di acidità o basicità</a:t>
            </a:r>
          </a:p>
          <a:p>
            <a:pPr algn="ctr"/>
            <a:r>
              <a:rPr lang="it-IT" sz="1400" dirty="0"/>
              <a:t>kH: misura la quantità di calcio e di magnesio</a:t>
            </a:r>
          </a:p>
        </p:txBody>
      </p:sp>
    </p:spTree>
    <p:extLst>
      <p:ext uri="{BB962C8B-B14F-4D97-AF65-F5344CB8AC3E}">
        <p14:creationId xmlns:p14="http://schemas.microsoft.com/office/powerpoint/2010/main" val="389725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1558</Words>
  <Application>Microsoft Office PowerPoint</Application>
  <PresentationFormat>Widescreen</PresentationFormat>
  <Paragraphs>151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di Office</vt:lpstr>
      <vt:lpstr>Progettazione E Implementazione di Sistemi Software In Rete</vt:lpstr>
      <vt:lpstr>Come Allestire il tuo Acquario?</vt:lpstr>
      <vt:lpstr>Presentazione standard di PowerPoint</vt:lpstr>
      <vt:lpstr>Dispositivi</vt:lpstr>
      <vt:lpstr>Sistema di Riscaldamento e Raffreddamento</vt:lpstr>
      <vt:lpstr>Pompa – Pompa Dosometrica - Aeratore</vt:lpstr>
      <vt:lpstr>Regolatori di Livello – Tester Digitali</vt:lpstr>
      <vt:lpstr>Filtraggio: Alcuni esempi di Filtraggi</vt:lpstr>
      <vt:lpstr>Impianto CO2</vt:lpstr>
      <vt:lpstr>Reattori Acquario Marino</vt:lpstr>
      <vt:lpstr>Illuminazione</vt:lpstr>
      <vt:lpstr>Deionizzatore: Osmosi Inversa + Impianto di Osmosi</vt:lpstr>
      <vt:lpstr>Decorazioni Acquari</vt:lpstr>
      <vt:lpstr>Tipologie di Pesci di Acqua Dolce</vt:lpstr>
      <vt:lpstr>Tipologie di Pesci Acqua Dolce con Riscaldatore</vt:lpstr>
      <vt:lpstr>Tipi di pesci Acquario Marino</vt:lpstr>
      <vt:lpstr>Tipi di Piante Acquatiche per Acquario Tropicale (Dolce)</vt:lpstr>
      <vt:lpstr>Tipi di Coralli e Anemoni per Acquario Marino</vt:lpstr>
      <vt:lpstr>Tipi di Fondale per Acquario Tropicale (Dolce)</vt:lpstr>
      <vt:lpstr>Tipi di Fondale Acquario Marino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Progettazione E Implementazione di Sistemi Software In Rete</dc:title>
  <dc:creator>Andrea Fornasiero</dc:creator>
  <cp:lastModifiedBy>Andrea Fornasiero</cp:lastModifiedBy>
  <cp:revision>23</cp:revision>
  <dcterms:created xsi:type="dcterms:W3CDTF">2022-03-08T08:09:17Z</dcterms:created>
  <dcterms:modified xsi:type="dcterms:W3CDTF">2022-03-29T14:24:28Z</dcterms:modified>
</cp:coreProperties>
</file>